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7" r:id="rId2"/>
    <p:sldId id="301" r:id="rId3"/>
    <p:sldId id="281" r:id="rId4"/>
    <p:sldId id="279" r:id="rId5"/>
    <p:sldId id="282" r:id="rId6"/>
    <p:sldId id="283" r:id="rId7"/>
    <p:sldId id="284" r:id="rId8"/>
    <p:sldId id="285" r:id="rId9"/>
    <p:sldId id="287" r:id="rId10"/>
    <p:sldId id="288" r:id="rId11"/>
    <p:sldId id="289" r:id="rId12"/>
    <p:sldId id="291" r:id="rId13"/>
    <p:sldId id="292" r:id="rId14"/>
    <p:sldId id="293" r:id="rId15"/>
    <p:sldId id="294" r:id="rId16"/>
    <p:sldId id="295" r:id="rId17"/>
    <p:sldId id="296" r:id="rId18"/>
    <p:sldId id="298" r:id="rId19"/>
    <p:sldId id="29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71" autoAdjust="0"/>
    <p:restoredTop sz="94660"/>
  </p:normalViewPr>
  <p:slideViewPr>
    <p:cSldViewPr snapToGrid="0">
      <p:cViewPr varScale="1">
        <p:scale>
          <a:sx n="88" d="100"/>
          <a:sy n="88" d="100"/>
        </p:scale>
        <p:origin x="55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28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openxmlformats.org/officeDocument/2006/relationships/customXml" Target="../customXml/item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B600D8-2B90-493D-80D1-27F23499B7B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3240DF-CD9A-49D0-86F2-5890F21366E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8481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1430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5260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359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7054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4731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3290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4991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574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7591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9311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6251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B7E41-E455-487C-8C23-72B1337D62AB}" type="datetimeFigureOut">
              <a:rPr lang="en-AU" smtClean="0"/>
              <a:t>25/04/2021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564A6-F4C0-4B81-9385-5C49F9274C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0900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7050" y="611332"/>
            <a:ext cx="11225349" cy="1095549"/>
          </a:xfrm>
        </p:spPr>
        <p:txBody>
          <a:bodyPr>
            <a:normAutofit fontScale="90000"/>
          </a:bodyPr>
          <a:lstStyle/>
          <a:p>
            <a:r>
              <a:rPr lang="en-AU" sz="4000" b="1" dirty="0" smtClean="0">
                <a:latin typeface="+mn-lt"/>
              </a:rPr>
              <a:t>Divisions of the Nervous System:</a:t>
            </a:r>
            <a:br>
              <a:rPr lang="en-AU" sz="4000" b="1" dirty="0" smtClean="0">
                <a:latin typeface="+mn-lt"/>
              </a:rPr>
            </a:br>
            <a:r>
              <a:rPr lang="en-AU" sz="4000" b="1" dirty="0" smtClean="0">
                <a:latin typeface="+mn-lt"/>
              </a:rPr>
              <a:t>Peripheral Nervous System (PNS) – </a:t>
            </a:r>
            <a:r>
              <a:rPr lang="en-AU" sz="4000" b="1" dirty="0" smtClean="0">
                <a:solidFill>
                  <a:schemeClr val="accent1">
                    <a:lumMod val="75000"/>
                  </a:schemeClr>
                </a:solidFill>
                <a:latin typeface="+mn-lt"/>
              </a:rPr>
              <a:t>Motor</a:t>
            </a:r>
            <a:br>
              <a:rPr lang="en-AU" sz="4000" b="1" dirty="0" smtClean="0">
                <a:solidFill>
                  <a:schemeClr val="accent1">
                    <a:lumMod val="75000"/>
                  </a:schemeClr>
                </a:solidFill>
                <a:latin typeface="+mn-lt"/>
              </a:rPr>
            </a:br>
            <a:r>
              <a:rPr lang="en-AU" sz="4000" b="1" dirty="0" smtClean="0">
                <a:latin typeface="+mn-lt"/>
              </a:rPr>
              <a:t>Reflexes</a:t>
            </a:r>
            <a:endParaRPr lang="en-AU" sz="4000" b="1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9325" y="6057163"/>
            <a:ext cx="6400800" cy="555848"/>
          </a:xfrm>
        </p:spPr>
        <p:txBody>
          <a:bodyPr>
            <a:normAutofit/>
          </a:bodyPr>
          <a:lstStyle/>
          <a:p>
            <a:r>
              <a:rPr lang="en-AU" i="1" dirty="0" smtClean="0"/>
              <a:t>Ch4 HP:  The nervous system is highly organised</a:t>
            </a:r>
            <a:endParaRPr lang="en-AU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974" y="1796433"/>
            <a:ext cx="7714163" cy="426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79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24" y="1181691"/>
            <a:ext cx="4966597" cy="5465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352" y="141402"/>
            <a:ext cx="3424392" cy="2080578"/>
          </a:xfrm>
          <a:prstGeom prst="rect">
            <a:avLst/>
          </a:prstGeom>
        </p:spPr>
      </p:pic>
      <p:pic>
        <p:nvPicPr>
          <p:cNvPr id="2050" name="Picture 2" descr="Functional Divisions of the Nervous System – Comparative Endocrinolog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479" y="263951"/>
            <a:ext cx="3231873" cy="2824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hapter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8736" y="3088619"/>
            <a:ext cx="5868888" cy="341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0" y="292232"/>
            <a:ext cx="5495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Organisation of the Sympathetic NS</a:t>
            </a:r>
            <a:endParaRPr lang="en-AU" sz="2800" b="1" dirty="0"/>
          </a:p>
        </p:txBody>
      </p:sp>
      <p:sp>
        <p:nvSpPr>
          <p:cNvPr id="7" name="Rectangle 6"/>
          <p:cNvSpPr/>
          <p:nvPr/>
        </p:nvSpPr>
        <p:spPr>
          <a:xfrm>
            <a:off x="5872361" y="6369028"/>
            <a:ext cx="5663025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Describe the broad structure of the sympathetic NS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309911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134" y="1319857"/>
            <a:ext cx="4858965" cy="5194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633" y="75415"/>
            <a:ext cx="3424392" cy="208057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741604" y="2422689"/>
            <a:ext cx="57880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Parasympathetic Neurons emerge from the brain and from the base of the spinal cord, not from the ventral roots of most segments of the spinal cord. </a:t>
            </a:r>
          </a:p>
          <a:p>
            <a:endParaRPr lang="en-AU" sz="2400" dirty="0" smtClean="0"/>
          </a:p>
          <a:p>
            <a:r>
              <a:rPr lang="en-AU" sz="2400" dirty="0" smtClean="0"/>
              <a:t>(Sympathetic and motor </a:t>
            </a:r>
            <a:r>
              <a:rPr lang="en-AU" sz="2400" dirty="0" err="1" smtClean="0"/>
              <a:t>fibers</a:t>
            </a:r>
            <a:r>
              <a:rPr lang="en-AU" sz="2400" dirty="0" smtClean="0"/>
              <a:t> emerge from the ventral roots of most spinal segments.)</a:t>
            </a:r>
            <a:endParaRPr lang="en-AU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292232"/>
            <a:ext cx="6447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Organisation of the Parasympathetic NS</a:t>
            </a:r>
            <a:endParaRPr lang="en-AU" sz="2800" b="1" dirty="0"/>
          </a:p>
        </p:txBody>
      </p:sp>
      <p:sp>
        <p:nvSpPr>
          <p:cNvPr id="6" name="Rectangle 5"/>
          <p:cNvSpPr/>
          <p:nvPr/>
        </p:nvSpPr>
        <p:spPr>
          <a:xfrm>
            <a:off x="5872361" y="6369028"/>
            <a:ext cx="6050952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Describe the broad structure of the parasympathetic NS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2763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1614" y="2155993"/>
            <a:ext cx="6609854" cy="4647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19" y="1112363"/>
            <a:ext cx="5187623" cy="577361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5633" y="75415"/>
            <a:ext cx="3424392" cy="208057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4524" y="216816"/>
            <a:ext cx="7579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Visceral Organs and Blood vessels are stimulated by both Sympathetic and Parasympathetic neurons.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410980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241" y="391831"/>
            <a:ext cx="8507288" cy="6120680"/>
          </a:xfrm>
        </p:spPr>
        <p:txBody>
          <a:bodyPr>
            <a:normAutofit/>
          </a:bodyPr>
          <a:lstStyle/>
          <a:p>
            <a:r>
              <a:rPr lang="en-AU" sz="2400" dirty="0"/>
              <a:t>Sympathetic and Parasympathetic systems usually balance each other to  maintain homeostasis</a:t>
            </a:r>
          </a:p>
          <a:p>
            <a:r>
              <a:rPr lang="en-AU" sz="2400" dirty="0"/>
              <a:t>each target tissue has both sympathetic and parasympathetic neuron supply</a:t>
            </a:r>
          </a:p>
          <a:p>
            <a:r>
              <a:rPr lang="en-AU" sz="2400" dirty="0"/>
              <a:t>in extreme circumstances, the sympathetic dominates as a survival strategy:</a:t>
            </a:r>
          </a:p>
          <a:p>
            <a:pPr marL="0" indent="0">
              <a:buNone/>
            </a:pPr>
            <a:r>
              <a:rPr lang="en-AU" sz="2400" dirty="0"/>
              <a:t>			</a:t>
            </a:r>
            <a:r>
              <a:rPr lang="en-AU" b="1" dirty="0" smtClean="0"/>
              <a:t>“Fight or Flight”</a:t>
            </a:r>
            <a:endParaRPr lang="en-AU" sz="2400" b="1" dirty="0"/>
          </a:p>
          <a:p>
            <a:r>
              <a:rPr lang="en-AU" sz="2400" dirty="0"/>
              <a:t>Body prepares for increased activity (</a:t>
            </a:r>
            <a:r>
              <a:rPr lang="en-AU" sz="2400" dirty="0" err="1"/>
              <a:t>eg</a:t>
            </a:r>
            <a:r>
              <a:rPr lang="en-AU" sz="2400" dirty="0"/>
              <a:t> metabolism, O</a:t>
            </a:r>
            <a:r>
              <a:rPr lang="en-AU" sz="2400" baseline="-25000" dirty="0"/>
              <a:t>2 </a:t>
            </a:r>
            <a:r>
              <a:rPr lang="en-AU" sz="2400" dirty="0"/>
              <a:t>needs)</a:t>
            </a:r>
          </a:p>
          <a:p>
            <a:pPr lvl="1"/>
            <a:r>
              <a:rPr lang="en-AU" sz="2000" dirty="0"/>
              <a:t>Increase rate and force of heart contraction </a:t>
            </a:r>
            <a:r>
              <a:rPr lang="en-AU" sz="2000" dirty="0">
                <a:sym typeface="Wingdings" pitchFamily="2" charset="2"/>
              </a:rPr>
              <a:t> increased </a:t>
            </a:r>
            <a:r>
              <a:rPr lang="en-AU" sz="2000" dirty="0" err="1">
                <a:sym typeface="Wingdings" pitchFamily="2" charset="2"/>
              </a:rPr>
              <a:t>bp</a:t>
            </a:r>
            <a:endParaRPr lang="en-AU" sz="2000" dirty="0">
              <a:sym typeface="Wingdings" pitchFamily="2" charset="2"/>
            </a:endParaRPr>
          </a:p>
          <a:p>
            <a:pPr lvl="1"/>
            <a:r>
              <a:rPr lang="en-AU" sz="2000" dirty="0">
                <a:sym typeface="Wingdings" pitchFamily="2" charset="2"/>
              </a:rPr>
              <a:t>Blood vessels at muscles, heart and liver dilate</a:t>
            </a:r>
          </a:p>
          <a:p>
            <a:pPr lvl="1"/>
            <a:r>
              <a:rPr lang="en-AU" sz="2000" dirty="0">
                <a:sym typeface="Wingdings" pitchFamily="2" charset="2"/>
              </a:rPr>
              <a:t>Blood vessels at skin, digestive system, kidney constrict</a:t>
            </a:r>
          </a:p>
          <a:p>
            <a:pPr lvl="1"/>
            <a:r>
              <a:rPr lang="en-AU" sz="2000" dirty="0">
                <a:sym typeface="Wingdings" pitchFamily="2" charset="2"/>
              </a:rPr>
              <a:t>Airways dilate</a:t>
            </a:r>
          </a:p>
          <a:p>
            <a:pPr lvl="1"/>
            <a:r>
              <a:rPr lang="en-AU" sz="2000" dirty="0">
                <a:sym typeface="Wingdings" pitchFamily="2" charset="2"/>
              </a:rPr>
              <a:t>Sweat glands secrete more</a:t>
            </a:r>
          </a:p>
          <a:p>
            <a:pPr lvl="1"/>
            <a:r>
              <a:rPr lang="en-AU" sz="2000" dirty="0">
                <a:sym typeface="Wingdings" pitchFamily="2" charset="2"/>
              </a:rPr>
              <a:t>Adrenal medulla stimulated to produce adrenalin/noradrenalin to intensify these responses.</a:t>
            </a:r>
            <a:endParaRPr lang="en-AU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409" y="2647016"/>
            <a:ext cx="3783591" cy="42109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633" y="75415"/>
            <a:ext cx="3424392" cy="208057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64635" y="6281942"/>
            <a:ext cx="5667962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explain the elements of the Fight or Flight response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94675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32" y="1076317"/>
            <a:ext cx="8191101" cy="48280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633" y="867266"/>
            <a:ext cx="3424392" cy="20805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910" y="204869"/>
            <a:ext cx="10515600" cy="586983"/>
          </a:xfrm>
        </p:spPr>
        <p:txBody>
          <a:bodyPr>
            <a:normAutofit/>
          </a:bodyPr>
          <a:lstStyle/>
          <a:p>
            <a:r>
              <a:rPr lang="en-AU" sz="3600" b="1" dirty="0" smtClean="0">
                <a:latin typeface="+mn-lt"/>
              </a:rPr>
              <a:t>PNS Motor Neurons, synapses and neurotransmitters</a:t>
            </a:r>
            <a:endParaRPr lang="en-AU" sz="3600" b="1" dirty="0">
              <a:latin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64635" y="6281942"/>
            <a:ext cx="10239213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Describe the synapses and neurotransmitters involved in the different parts of the motor division of the PNS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284763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88642"/>
            <a:ext cx="7772400" cy="933770"/>
          </a:xfrm>
        </p:spPr>
        <p:txBody>
          <a:bodyPr/>
          <a:lstStyle/>
          <a:p>
            <a:r>
              <a:rPr lang="en-AU" dirty="0" smtClean="0"/>
              <a:t>Reflexes</a:t>
            </a:r>
            <a:endParaRPr lang="en-A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688" y="1223215"/>
            <a:ext cx="4896544" cy="4219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5972322"/>
            <a:ext cx="6400800" cy="555848"/>
          </a:xfrm>
        </p:spPr>
        <p:txBody>
          <a:bodyPr>
            <a:normAutofit/>
          </a:bodyPr>
          <a:lstStyle/>
          <a:p>
            <a:r>
              <a:rPr lang="en-AU" i="1" dirty="0" smtClean="0"/>
              <a:t>Ch4 HP:  The nervous system is highly organised</a:t>
            </a:r>
            <a:endParaRPr lang="en-AU" i="1" dirty="0"/>
          </a:p>
        </p:txBody>
      </p:sp>
    </p:spTree>
    <p:extLst>
      <p:ext uri="{BB962C8B-B14F-4D97-AF65-F5344CB8AC3E}">
        <p14:creationId xmlns:p14="http://schemas.microsoft.com/office/powerpoint/2010/main" val="3738857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619" y="202630"/>
            <a:ext cx="8229600" cy="706090"/>
          </a:xfrm>
        </p:spPr>
        <p:txBody>
          <a:bodyPr>
            <a:normAutofit/>
          </a:bodyPr>
          <a:lstStyle/>
          <a:p>
            <a:r>
              <a:rPr lang="en-AU" sz="3600" b="1" dirty="0">
                <a:latin typeface="+mn-lt"/>
              </a:rPr>
              <a:t>Reflexes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366" y="908720"/>
            <a:ext cx="5392132" cy="5400600"/>
          </a:xfrm>
        </p:spPr>
        <p:txBody>
          <a:bodyPr>
            <a:normAutofit/>
          </a:bodyPr>
          <a:lstStyle/>
          <a:p>
            <a:r>
              <a:rPr lang="en-AU" sz="2000" dirty="0"/>
              <a:t>Rapid, involuntary response to change.</a:t>
            </a:r>
          </a:p>
          <a:p>
            <a:r>
              <a:rPr lang="en-AU" sz="2000" dirty="0"/>
              <a:t>4 properties:</a:t>
            </a:r>
          </a:p>
          <a:p>
            <a:pPr lvl="1"/>
            <a:r>
              <a:rPr lang="en-AU" sz="2000" dirty="0"/>
              <a:t>Stimulus required</a:t>
            </a:r>
          </a:p>
          <a:p>
            <a:pPr lvl="1"/>
            <a:r>
              <a:rPr lang="en-AU" sz="2000" dirty="0"/>
              <a:t>Involuntary</a:t>
            </a:r>
          </a:p>
          <a:p>
            <a:pPr lvl="1"/>
            <a:r>
              <a:rPr lang="en-AU" sz="2000" dirty="0"/>
              <a:t>Rapid</a:t>
            </a:r>
          </a:p>
          <a:p>
            <a:pPr lvl="1"/>
            <a:r>
              <a:rPr lang="en-AU" sz="2000" dirty="0"/>
              <a:t>Stereotyped </a:t>
            </a:r>
            <a:r>
              <a:rPr lang="en-AU" sz="2000" dirty="0" smtClean="0"/>
              <a:t>(</a:t>
            </a:r>
            <a:r>
              <a:rPr lang="en-AU" sz="2000" dirty="0"/>
              <a:t>occurs same way each time)</a:t>
            </a:r>
          </a:p>
          <a:p>
            <a:endParaRPr lang="en-AU" sz="2000" dirty="0" smtClean="0"/>
          </a:p>
          <a:p>
            <a:r>
              <a:rPr lang="en-AU" sz="2000" dirty="0" smtClean="0"/>
              <a:t>May </a:t>
            </a:r>
            <a:r>
              <a:rPr lang="en-AU" sz="2000" dirty="0"/>
              <a:t>involve:</a:t>
            </a:r>
          </a:p>
          <a:p>
            <a:pPr lvl="1"/>
            <a:r>
              <a:rPr lang="en-AU" sz="2000" dirty="0"/>
              <a:t>Unconscious parts of the brain (sometimes)</a:t>
            </a:r>
          </a:p>
          <a:p>
            <a:pPr lvl="1"/>
            <a:r>
              <a:rPr lang="en-AU" sz="2000" dirty="0"/>
              <a:t>Spinal Cord (usually)</a:t>
            </a:r>
          </a:p>
          <a:p>
            <a:endParaRPr lang="en-AU" sz="2000" dirty="0" smtClean="0"/>
          </a:p>
          <a:p>
            <a:r>
              <a:rPr lang="en-AU" sz="2000" dirty="0" smtClean="0"/>
              <a:t>Function </a:t>
            </a:r>
            <a:r>
              <a:rPr lang="en-AU" sz="2000" dirty="0"/>
              <a:t>to</a:t>
            </a:r>
          </a:p>
          <a:p>
            <a:pPr lvl="1"/>
            <a:r>
              <a:rPr lang="en-AU" sz="2000" dirty="0"/>
              <a:t>Protect body from injury</a:t>
            </a:r>
          </a:p>
          <a:p>
            <a:pPr lvl="1"/>
            <a:r>
              <a:rPr lang="en-AU" sz="2000" dirty="0"/>
              <a:t>Maintain homeostasis</a:t>
            </a:r>
          </a:p>
          <a:p>
            <a:pPr lvl="1"/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582" y="202630"/>
            <a:ext cx="5135273" cy="36601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069" y="3862760"/>
            <a:ext cx="5067371" cy="281661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64635" y="6281942"/>
            <a:ext cx="5793702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Define reflexes and list the four properties of reflexes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41860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016" y="229590"/>
            <a:ext cx="8229600" cy="490066"/>
          </a:xfrm>
        </p:spPr>
        <p:txBody>
          <a:bodyPr>
            <a:noAutofit/>
          </a:bodyPr>
          <a:lstStyle/>
          <a:p>
            <a:r>
              <a:rPr lang="en-AU" sz="3600" b="1" dirty="0" smtClean="0">
                <a:latin typeface="+mn-lt"/>
              </a:rPr>
              <a:t>Components of a Reflex </a:t>
            </a:r>
            <a:r>
              <a:rPr lang="en-AU" sz="3600" b="1" dirty="0">
                <a:latin typeface="+mn-lt"/>
              </a:rPr>
              <a:t>A</a:t>
            </a:r>
            <a:r>
              <a:rPr lang="en-AU" sz="3600" b="1" dirty="0" smtClean="0">
                <a:latin typeface="+mn-lt"/>
              </a:rPr>
              <a:t>rc</a:t>
            </a:r>
            <a:endParaRPr lang="en-AU" sz="3600" b="1" dirty="0">
              <a:latin typeface="+mn-lt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423008" y="2729196"/>
            <a:ext cx="8229600" cy="390222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sz="1800" dirty="0"/>
              <a:t>Has the following components:</a:t>
            </a:r>
          </a:p>
          <a:p>
            <a:pPr marL="0" indent="0">
              <a:buNone/>
            </a:pPr>
            <a:r>
              <a:rPr lang="en-AU" sz="1800" b="1" dirty="0"/>
              <a:t>A receptor </a:t>
            </a:r>
          </a:p>
          <a:p>
            <a:pPr lvl="1"/>
            <a:r>
              <a:rPr lang="en-AU" sz="1800" dirty="0"/>
              <a:t>End of sensory neuron, or a specialised cell that transmits to a sensory neuron</a:t>
            </a:r>
          </a:p>
          <a:p>
            <a:pPr marL="0" indent="0">
              <a:buNone/>
            </a:pPr>
            <a:r>
              <a:rPr lang="en-AU" sz="1800" b="1" dirty="0" smtClean="0"/>
              <a:t>A Sensory </a:t>
            </a:r>
            <a:r>
              <a:rPr lang="en-AU" sz="1800" b="1" dirty="0"/>
              <a:t>neuron </a:t>
            </a:r>
          </a:p>
          <a:p>
            <a:pPr lvl="1"/>
            <a:r>
              <a:rPr lang="en-AU" sz="1800" dirty="0"/>
              <a:t>Carries impulses to CNS</a:t>
            </a:r>
          </a:p>
          <a:p>
            <a:pPr marL="0" indent="0">
              <a:buNone/>
            </a:pPr>
            <a:r>
              <a:rPr lang="en-AU" sz="1800" b="1" dirty="0"/>
              <a:t>At least one synapse</a:t>
            </a:r>
          </a:p>
          <a:p>
            <a:pPr lvl="1"/>
            <a:r>
              <a:rPr lang="en-AU" sz="1800" dirty="0"/>
              <a:t>Sensory neuron </a:t>
            </a:r>
            <a:r>
              <a:rPr lang="en-AU" sz="1800" dirty="0">
                <a:sym typeface="Wingdings" pitchFamily="2" charset="2"/>
              </a:rPr>
              <a:t> interneurons  Motor Neuron</a:t>
            </a:r>
          </a:p>
          <a:p>
            <a:pPr lvl="1"/>
            <a:r>
              <a:rPr lang="en-AU" sz="1800" dirty="0">
                <a:sym typeface="Wingdings" pitchFamily="2" charset="2"/>
              </a:rPr>
              <a:t>Sensory neuron Motor Neuron</a:t>
            </a:r>
          </a:p>
          <a:p>
            <a:pPr marL="0" indent="0">
              <a:buNone/>
            </a:pPr>
            <a:r>
              <a:rPr lang="en-AU" sz="1700" b="1" dirty="0" smtClean="0">
                <a:sym typeface="Wingdings" pitchFamily="2" charset="2"/>
              </a:rPr>
              <a:t>A Motor </a:t>
            </a:r>
            <a:r>
              <a:rPr lang="en-AU" sz="1700" b="1" dirty="0">
                <a:sym typeface="Wingdings" pitchFamily="2" charset="2"/>
              </a:rPr>
              <a:t>neuron</a:t>
            </a:r>
          </a:p>
          <a:p>
            <a:pPr lvl="1"/>
            <a:r>
              <a:rPr lang="en-AU" sz="1800" dirty="0">
                <a:sym typeface="Wingdings" pitchFamily="2" charset="2"/>
              </a:rPr>
              <a:t>Carries impulse to effector</a:t>
            </a:r>
          </a:p>
          <a:p>
            <a:pPr marL="0" indent="0">
              <a:buNone/>
            </a:pPr>
            <a:r>
              <a:rPr lang="en-AU" sz="1700" b="1" dirty="0" smtClean="0">
                <a:sym typeface="Wingdings" pitchFamily="2" charset="2"/>
              </a:rPr>
              <a:t>An Effector</a:t>
            </a:r>
            <a:endParaRPr lang="en-AU" sz="1700" b="1" dirty="0">
              <a:sym typeface="Wingdings" pitchFamily="2" charset="2"/>
            </a:endParaRPr>
          </a:p>
          <a:p>
            <a:pPr lvl="1"/>
            <a:r>
              <a:rPr lang="en-AU" sz="1800" dirty="0">
                <a:sym typeface="Wingdings" pitchFamily="2" charset="2"/>
              </a:rPr>
              <a:t>Carries out response. </a:t>
            </a:r>
          </a:p>
          <a:p>
            <a:pPr lvl="1"/>
            <a:r>
              <a:rPr lang="en-AU" sz="1800" dirty="0">
                <a:sym typeface="Wingdings" pitchFamily="2" charset="2"/>
              </a:rPr>
              <a:t>Muscle or secretory cells.</a:t>
            </a:r>
            <a:endParaRPr lang="en-AU" sz="1800" dirty="0"/>
          </a:p>
        </p:txBody>
      </p:sp>
      <p:sp>
        <p:nvSpPr>
          <p:cNvPr id="4" name="TextBox 3"/>
          <p:cNvSpPr txBox="1"/>
          <p:nvPr/>
        </p:nvSpPr>
        <p:spPr>
          <a:xfrm>
            <a:off x="1919536" y="980728"/>
            <a:ext cx="2520280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dirty="0"/>
              <a:t>Receptor: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dirty="0"/>
              <a:t>Provides stimulus, </a:t>
            </a:r>
            <a:r>
              <a:rPr lang="en-AU" dirty="0" err="1"/>
              <a:t>eg</a:t>
            </a:r>
            <a:endParaRPr lang="en-AU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AU" dirty="0"/>
              <a:t>Pain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AU" dirty="0"/>
              <a:t>Change in homeostatic balance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61604" y="980728"/>
            <a:ext cx="172819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dirty="0"/>
              <a:t>Control Centre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dirty="0"/>
              <a:t>Brain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dirty="0"/>
              <a:t>Spinal Cord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96200" y="974870"/>
            <a:ext cx="2592288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dirty="0"/>
              <a:t>Effector: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dirty="0"/>
              <a:t>Tissue/organ/system that responds </a:t>
            </a:r>
            <a:r>
              <a:rPr lang="en-AU" dirty="0" err="1"/>
              <a:t>eg</a:t>
            </a:r>
            <a:r>
              <a:rPr lang="en-AU" dirty="0"/>
              <a:t>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AU" dirty="0"/>
              <a:t>Skeletal muscle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AU" dirty="0"/>
              <a:t>Smooth muscle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AU" dirty="0"/>
              <a:t>Gland </a:t>
            </a:r>
          </a:p>
        </p:txBody>
      </p:sp>
      <p:cxnSp>
        <p:nvCxnSpPr>
          <p:cNvPr id="8" name="Straight Arrow Connector 7"/>
          <p:cNvCxnSpPr>
            <a:endCxn id="5" idx="1"/>
          </p:cNvCxnSpPr>
          <p:nvPr/>
        </p:nvCxnSpPr>
        <p:spPr>
          <a:xfrm>
            <a:off x="4439816" y="1442393"/>
            <a:ext cx="10217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7189796" y="1442393"/>
            <a:ext cx="70640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Reflex arc. It consists of a receptor, a sensory neuron, a reflex... |  Download Scientific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846" y="3795401"/>
            <a:ext cx="5695684" cy="276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3613762" y="6519446"/>
            <a:ext cx="4684167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describe the components of a reflex arc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213180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656" y="302918"/>
            <a:ext cx="8229600" cy="706090"/>
          </a:xfrm>
        </p:spPr>
        <p:txBody>
          <a:bodyPr>
            <a:normAutofit/>
          </a:bodyPr>
          <a:lstStyle/>
          <a:p>
            <a:r>
              <a:rPr lang="en-AU" sz="3600" b="1" dirty="0">
                <a:latin typeface="+mn-lt"/>
              </a:rPr>
              <a:t>Innate </a:t>
            </a:r>
            <a:r>
              <a:rPr lang="en-AU" sz="3600" b="1" dirty="0" err="1">
                <a:latin typeface="+mn-lt"/>
              </a:rPr>
              <a:t>vs</a:t>
            </a:r>
            <a:r>
              <a:rPr lang="en-AU" sz="3600" b="1" dirty="0">
                <a:latin typeface="+mn-lt"/>
              </a:rPr>
              <a:t> Acquired Reflexes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3060" y="1212992"/>
            <a:ext cx="9767740" cy="5073427"/>
          </a:xfrm>
        </p:spPr>
        <p:txBody>
          <a:bodyPr>
            <a:normAutofit/>
          </a:bodyPr>
          <a:lstStyle/>
          <a:p>
            <a:r>
              <a:rPr lang="en-AU" sz="2400" dirty="0"/>
              <a:t>Innate reflexes</a:t>
            </a:r>
          </a:p>
          <a:p>
            <a:pPr lvl="1"/>
            <a:r>
              <a:rPr lang="en-AU" sz="2000" dirty="0"/>
              <a:t>Present from birth and/or appear during development</a:t>
            </a:r>
          </a:p>
          <a:p>
            <a:pPr lvl="1"/>
            <a:r>
              <a:rPr lang="en-AU" sz="2000" dirty="0"/>
              <a:t>Automatic, not learned</a:t>
            </a:r>
          </a:p>
          <a:p>
            <a:pPr lvl="1"/>
            <a:r>
              <a:rPr lang="en-AU" sz="2000" dirty="0" err="1"/>
              <a:t>Eg</a:t>
            </a:r>
            <a:r>
              <a:rPr lang="en-AU" sz="2000" dirty="0"/>
              <a:t>: blink reflex, patellar reflex</a:t>
            </a:r>
          </a:p>
          <a:p>
            <a:pPr lvl="1"/>
            <a:endParaRPr lang="en-AU" sz="2000" dirty="0"/>
          </a:p>
          <a:p>
            <a:pPr marL="457200" lvl="1" indent="0">
              <a:buNone/>
            </a:pPr>
            <a:endParaRPr lang="en-AU" sz="2000" dirty="0"/>
          </a:p>
          <a:p>
            <a:r>
              <a:rPr lang="en-AU" sz="2400" dirty="0"/>
              <a:t>Acquired reflexes</a:t>
            </a:r>
          </a:p>
          <a:p>
            <a:pPr lvl="1"/>
            <a:r>
              <a:rPr lang="en-AU" sz="2000" dirty="0"/>
              <a:t>Complex motor patterns</a:t>
            </a:r>
          </a:p>
          <a:p>
            <a:pPr lvl="1"/>
            <a:r>
              <a:rPr lang="en-AU" sz="2000" dirty="0"/>
              <a:t>Learned through repetition</a:t>
            </a:r>
          </a:p>
          <a:p>
            <a:pPr lvl="1"/>
            <a:r>
              <a:rPr lang="en-AU" sz="2000" dirty="0" err="1"/>
              <a:t>Eg</a:t>
            </a:r>
            <a:r>
              <a:rPr lang="en-AU" sz="2000" dirty="0"/>
              <a:t>: balancing on a bike, jamming on brakes, catching a ball.</a:t>
            </a:r>
          </a:p>
        </p:txBody>
      </p:sp>
      <p:sp>
        <p:nvSpPr>
          <p:cNvPr id="4" name="Rectangle 3"/>
          <p:cNvSpPr/>
          <p:nvPr/>
        </p:nvSpPr>
        <p:spPr>
          <a:xfrm>
            <a:off x="664635" y="6281942"/>
            <a:ext cx="6368475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explain the difference between innate and acquired reflexes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810851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924" y="378332"/>
            <a:ext cx="8229600" cy="562074"/>
          </a:xfrm>
        </p:spPr>
        <p:txBody>
          <a:bodyPr>
            <a:noAutofit/>
          </a:bodyPr>
          <a:lstStyle/>
          <a:p>
            <a:r>
              <a:rPr lang="en-AU" sz="3600" b="1" dirty="0">
                <a:latin typeface="+mn-lt"/>
              </a:rPr>
              <a:t>Some common reflexes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366" y="1268761"/>
            <a:ext cx="9871434" cy="4857403"/>
          </a:xfrm>
        </p:spPr>
        <p:txBody>
          <a:bodyPr>
            <a:normAutofit/>
          </a:bodyPr>
          <a:lstStyle/>
          <a:p>
            <a:r>
              <a:rPr lang="en-AU" sz="2400" dirty="0"/>
              <a:t>Blink reflex – when someone pokes your eye</a:t>
            </a:r>
          </a:p>
          <a:p>
            <a:r>
              <a:rPr lang="en-AU" sz="2400" dirty="0"/>
              <a:t>Patellar reflex – knee jerk when hit with hammer</a:t>
            </a:r>
          </a:p>
          <a:p>
            <a:r>
              <a:rPr lang="en-AU" sz="2400" dirty="0"/>
              <a:t>Saliva secretion after smelling food</a:t>
            </a:r>
          </a:p>
          <a:p>
            <a:r>
              <a:rPr lang="en-AU" sz="2400" dirty="0"/>
              <a:t>Sneezing and coughing due to irritation</a:t>
            </a:r>
          </a:p>
          <a:p>
            <a:r>
              <a:rPr lang="en-AU" sz="2400" dirty="0"/>
              <a:t>Autonomic nervous system responses (</a:t>
            </a:r>
            <a:r>
              <a:rPr lang="en-AU" sz="2400" dirty="0" err="1"/>
              <a:t>eg</a:t>
            </a:r>
            <a:r>
              <a:rPr lang="en-AU" sz="2400" dirty="0"/>
              <a:t> fight/flight)</a:t>
            </a:r>
          </a:p>
          <a:p>
            <a:r>
              <a:rPr lang="en-AU" sz="2400" dirty="0"/>
              <a:t>Constriction of pupil after exposure to light</a:t>
            </a:r>
          </a:p>
        </p:txBody>
      </p:sp>
      <p:sp>
        <p:nvSpPr>
          <p:cNvPr id="4" name="Rectangle 3"/>
          <p:cNvSpPr/>
          <p:nvPr/>
        </p:nvSpPr>
        <p:spPr>
          <a:xfrm>
            <a:off x="664635" y="6281942"/>
            <a:ext cx="3612014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list some common reflexes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1052254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413718"/>
              </p:ext>
            </p:extLst>
          </p:nvPr>
        </p:nvGraphicFramePr>
        <p:xfrm>
          <a:off x="296092" y="100697"/>
          <a:ext cx="11739154" cy="66683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69577">
                  <a:extLst>
                    <a:ext uri="{9D8B030D-6E8A-4147-A177-3AD203B41FA5}">
                      <a16:colId xmlns:a16="http://schemas.microsoft.com/office/drawing/2014/main" val="3955304084"/>
                    </a:ext>
                  </a:extLst>
                </a:gridCol>
                <a:gridCol w="5869577">
                  <a:extLst>
                    <a:ext uri="{9D8B030D-6E8A-4147-A177-3AD203B41FA5}">
                      <a16:colId xmlns:a16="http://schemas.microsoft.com/office/drawing/2014/main" val="2642575247"/>
                    </a:ext>
                  </a:extLst>
                </a:gridCol>
              </a:tblGrid>
              <a:tr h="344378">
                <a:tc>
                  <a:txBody>
                    <a:bodyPr/>
                    <a:lstStyle/>
                    <a:p>
                      <a:r>
                        <a:rPr lang="en-AU" smtClean="0"/>
                        <a:t>Date: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Huma</a:t>
                      </a:r>
                      <a:r>
                        <a:rPr lang="en-AU" baseline="0" dirty="0" smtClean="0"/>
                        <a:t>n Biology Year 12 ATAR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475727"/>
                  </a:ext>
                </a:extLst>
              </a:tr>
              <a:tr h="3741828">
                <a:tc rowSpan="2">
                  <a:txBody>
                    <a:bodyPr/>
                    <a:lstStyle/>
                    <a:p>
                      <a:r>
                        <a:rPr lang="en-AU" sz="1600" b="1" dirty="0" smtClean="0"/>
                        <a:t>Do</a:t>
                      </a:r>
                      <a:r>
                        <a:rPr lang="en-AU" sz="1600" b="1" baseline="0" dirty="0" smtClean="0"/>
                        <a:t> Now</a:t>
                      </a:r>
                    </a:p>
                    <a:p>
                      <a:endParaRPr lang="en-AU" sz="1600" b="1" i="1" baseline="0" dirty="0" smtClean="0"/>
                    </a:p>
                    <a:p>
                      <a:r>
                        <a:rPr lang="en-AU" sz="1600" b="0" baseline="0" dirty="0" smtClean="0"/>
                        <a:t>Complete the past exam question given, under test conditions (not for actual marks)</a:t>
                      </a:r>
                    </a:p>
                    <a:p>
                      <a:endParaRPr lang="en-AU" sz="1600" b="0" baseline="0" dirty="0" smtClean="0"/>
                    </a:p>
                    <a:p>
                      <a:r>
                        <a:rPr lang="en-AU" sz="1600" b="1" dirty="0" smtClean="0"/>
                        <a:t>Lesson Agenda</a:t>
                      </a:r>
                    </a:p>
                    <a:p>
                      <a:r>
                        <a:rPr lang="en-AU" sz="1600" b="0" baseline="0" dirty="0" smtClean="0"/>
                        <a:t>1: Do Now</a:t>
                      </a:r>
                    </a:p>
                    <a:p>
                      <a:r>
                        <a:rPr lang="en-AU" sz="1600" b="0" baseline="0" dirty="0" smtClean="0"/>
                        <a:t>2: Peripheral NS overview and PNS- Sensory</a:t>
                      </a:r>
                    </a:p>
                    <a:p>
                      <a:r>
                        <a:rPr lang="en-AU" sz="1600" b="0" baseline="0" dirty="0" smtClean="0"/>
                        <a:t>3: Work on Review Worksheet: PNS overview and sensory</a:t>
                      </a:r>
                      <a:endParaRPr lang="en-AU" sz="1600" b="0" i="0" baseline="0" dirty="0" smtClean="0"/>
                    </a:p>
                    <a:p>
                      <a:r>
                        <a:rPr lang="en-AU" sz="1600" b="0" i="0" baseline="0" dirty="0" smtClean="0"/>
                        <a:t>4: Lesson summary and wind-up</a:t>
                      </a:r>
                    </a:p>
                    <a:p>
                      <a:endParaRPr lang="en-AU" sz="1600" b="0" i="0" baseline="0" dirty="0" smtClean="0"/>
                    </a:p>
                    <a:p>
                      <a:r>
                        <a:rPr lang="en-AU" sz="1600" b="1" i="0" baseline="0" dirty="0" smtClean="0"/>
                        <a:t>Suggested Study</a:t>
                      </a:r>
                    </a:p>
                    <a:p>
                      <a:endParaRPr lang="en-AU" sz="1600" b="1" i="0" baseline="0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i="0" baseline="0" dirty="0" smtClean="0"/>
                        <a:t>Compulsory:  Complete review worksheet, mark and correct using answer key on Connect.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i="0" baseline="0" dirty="0" smtClean="0"/>
                        <a:t>Read through today’s notes and textbook section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i="0" baseline="0" dirty="0" smtClean="0"/>
                        <a:t>Write out the steps involved in transmission across the synapse.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AU" sz="1600" b="0" i="0" baseline="0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i="0" baseline="0" dirty="0" smtClean="0"/>
                        <a:t>NEXT LESSON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i="0" baseline="0" dirty="0" smtClean="0"/>
                        <a:t>Past Exam Question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i="0" baseline="0" dirty="0" smtClean="0"/>
                        <a:t>PNS- Motor, Reflex Arcs</a:t>
                      </a:r>
                      <a:endParaRPr lang="en-AU" sz="1600" b="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b="1" dirty="0" smtClean="0"/>
                        <a:t>Learning</a:t>
                      </a:r>
                      <a:r>
                        <a:rPr lang="en-AU" sz="1600" b="1" baseline="0" dirty="0" smtClean="0"/>
                        <a:t> Aims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List the parts and functions of the motor division of the PNS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Describe the structure and function of somatic motor neurons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Describe the function of the autonomic division of the motor PNS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Compare and contrast the Sympathetic and Parasympathetic neuron pathways of the autonomic motor PNS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Describe the broad structure and functions of the sympathetic and parasympathetic parts of the autonomic division of the motor PNS.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Describe the synapses and neurotransmitters involved the neuron pathways of the motor PNS.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Define reflexes and list the 4 properties of reflexes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Describe the components of a reflex arc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Explain differences between innate and acquired reflexes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1600" b="0" baseline="0" dirty="0" smtClean="0"/>
                        <a:t>List some common reflexes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345155"/>
                  </a:ext>
                </a:extLst>
              </a:tr>
              <a:tr h="2553531">
                <a:tc vMerge="1">
                  <a:txBody>
                    <a:bodyPr/>
                    <a:lstStyle/>
                    <a:p>
                      <a:endParaRPr lang="en-AU" b="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b="1" dirty="0" smtClean="0"/>
                        <a:t>Key Vocabulary</a:t>
                      </a:r>
                    </a:p>
                    <a:p>
                      <a:r>
                        <a:rPr lang="en-AU" sz="1600" b="0" dirty="0" smtClean="0"/>
                        <a:t>Peripheral Nervous System</a:t>
                      </a:r>
                      <a:r>
                        <a:rPr lang="en-AU" sz="1600" b="0" baseline="0" dirty="0" smtClean="0"/>
                        <a:t> (PNS)</a:t>
                      </a:r>
                    </a:p>
                    <a:p>
                      <a:r>
                        <a:rPr lang="en-AU" sz="1600" b="0" baseline="0" dirty="0" smtClean="0"/>
                        <a:t>Central Nervous System (CNS)</a:t>
                      </a:r>
                      <a:br>
                        <a:rPr lang="en-AU" sz="1600" b="0" baseline="0" dirty="0" smtClean="0"/>
                      </a:br>
                      <a:r>
                        <a:rPr lang="en-AU" sz="1600" b="0" baseline="0" dirty="0" smtClean="0"/>
                        <a:t>Somatic</a:t>
                      </a:r>
                    </a:p>
                    <a:p>
                      <a:r>
                        <a:rPr lang="en-AU" sz="1600" b="0" baseline="0" dirty="0" smtClean="0"/>
                        <a:t>Autonomic</a:t>
                      </a:r>
                    </a:p>
                    <a:p>
                      <a:r>
                        <a:rPr lang="en-AU" sz="1600" b="0" baseline="0" dirty="0" smtClean="0"/>
                        <a:t>Ventral</a:t>
                      </a:r>
                    </a:p>
                    <a:p>
                      <a:r>
                        <a:rPr lang="en-AU" sz="1600" b="0" baseline="0" dirty="0" smtClean="0"/>
                        <a:t>Ganglion</a:t>
                      </a:r>
                    </a:p>
                    <a:p>
                      <a:r>
                        <a:rPr lang="en-AU" sz="1600" b="0" baseline="0" dirty="0" smtClean="0"/>
                        <a:t>Sympathetic</a:t>
                      </a:r>
                    </a:p>
                    <a:p>
                      <a:r>
                        <a:rPr lang="en-AU" sz="1600" b="0" baseline="0" dirty="0" smtClean="0"/>
                        <a:t>Parasympathetic</a:t>
                      </a:r>
                      <a:endParaRPr lang="en-AU" sz="1600" b="0" dirty="0" smtClean="0"/>
                    </a:p>
                    <a:p>
                      <a:endParaRPr lang="en-AU" sz="1600" b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13574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6003" y="3995348"/>
            <a:ext cx="2780865" cy="277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39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846" y="213678"/>
            <a:ext cx="8229600" cy="706090"/>
          </a:xfrm>
        </p:spPr>
        <p:txBody>
          <a:bodyPr>
            <a:normAutofit/>
          </a:bodyPr>
          <a:lstStyle/>
          <a:p>
            <a:r>
              <a:rPr lang="en-AU" sz="3600" b="1" dirty="0">
                <a:latin typeface="+mn-lt"/>
              </a:rPr>
              <a:t>Efferent (motor) Division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846" y="1124744"/>
            <a:ext cx="7510054" cy="5616624"/>
          </a:xfrm>
        </p:spPr>
        <p:txBody>
          <a:bodyPr>
            <a:normAutofit/>
          </a:bodyPr>
          <a:lstStyle/>
          <a:p>
            <a:r>
              <a:rPr lang="en-AU" dirty="0"/>
              <a:t>Takes signals </a:t>
            </a:r>
            <a:r>
              <a:rPr lang="en-AU" b="1" i="1" dirty="0"/>
              <a:t>from CNS </a:t>
            </a:r>
            <a:r>
              <a:rPr lang="en-AU" dirty="0"/>
              <a:t>to body organs and </a:t>
            </a:r>
            <a:r>
              <a:rPr lang="en-AU" dirty="0" smtClean="0"/>
              <a:t>systems to respond</a:t>
            </a:r>
            <a:endParaRPr lang="en-AU" dirty="0"/>
          </a:p>
          <a:p>
            <a:r>
              <a:rPr lang="en-AU" dirty="0"/>
              <a:t>Somatic:</a:t>
            </a:r>
          </a:p>
          <a:p>
            <a:pPr lvl="1"/>
            <a:r>
              <a:rPr lang="en-AU" dirty="0"/>
              <a:t>CNS to skeletal muscles</a:t>
            </a:r>
          </a:p>
          <a:p>
            <a:pPr lvl="1"/>
            <a:r>
              <a:rPr lang="en-AU" dirty="0"/>
              <a:t>Contraction, muscle tone and movement</a:t>
            </a:r>
          </a:p>
          <a:p>
            <a:pPr lvl="1"/>
            <a:r>
              <a:rPr lang="en-AU" dirty="0"/>
              <a:t>Some voluntary control</a:t>
            </a:r>
          </a:p>
          <a:p>
            <a:pPr marL="457200" lvl="1" indent="0">
              <a:buNone/>
            </a:pPr>
            <a:endParaRPr lang="en-AU" dirty="0"/>
          </a:p>
          <a:p>
            <a:r>
              <a:rPr lang="en-AU" dirty="0"/>
              <a:t>Autonomic:</a:t>
            </a:r>
          </a:p>
          <a:p>
            <a:pPr lvl="1"/>
            <a:r>
              <a:rPr lang="en-AU" dirty="0"/>
              <a:t>CNS to smooth muscle in body organs, and glands</a:t>
            </a:r>
          </a:p>
          <a:p>
            <a:pPr lvl="1"/>
            <a:r>
              <a:rPr lang="en-AU" dirty="0"/>
              <a:t>Involuntary – not under conscious control </a:t>
            </a:r>
          </a:p>
          <a:p>
            <a:pPr lvl="1"/>
            <a:r>
              <a:rPr lang="en-AU" dirty="0"/>
              <a:t>2 divisions:</a:t>
            </a:r>
          </a:p>
          <a:p>
            <a:pPr lvl="2"/>
            <a:r>
              <a:rPr lang="en-AU" dirty="0"/>
              <a:t>Sympathetic</a:t>
            </a:r>
          </a:p>
          <a:p>
            <a:pPr lvl="2"/>
            <a:r>
              <a:rPr lang="en-AU" dirty="0"/>
              <a:t>Parasympathetic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7149" y="213678"/>
            <a:ext cx="3621400" cy="2200275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9917" y="2393443"/>
            <a:ext cx="2940231" cy="39683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5830963" y="6497857"/>
            <a:ext cx="6361037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List </a:t>
            </a:r>
            <a:r>
              <a:rPr lang="en-AU" sz="1600" i="1" dirty="0"/>
              <a:t>the parts and functions of the motor division of the PNS</a:t>
            </a:r>
          </a:p>
        </p:txBody>
      </p:sp>
    </p:spTree>
    <p:extLst>
      <p:ext uri="{BB962C8B-B14F-4D97-AF65-F5344CB8AC3E}">
        <p14:creationId xmlns:p14="http://schemas.microsoft.com/office/powerpoint/2010/main" val="262440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Image result for sensory division of nervous syste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107" y="1034081"/>
            <a:ext cx="7530243" cy="4472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3682" y="114300"/>
            <a:ext cx="3424392" cy="208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79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092" y="171223"/>
            <a:ext cx="9714411" cy="936104"/>
          </a:xfrm>
        </p:spPr>
        <p:txBody>
          <a:bodyPr>
            <a:noAutofit/>
          </a:bodyPr>
          <a:lstStyle/>
          <a:p>
            <a:r>
              <a:rPr lang="en-AU" sz="3600" b="1" dirty="0">
                <a:latin typeface="+mn-lt"/>
              </a:rPr>
              <a:t>Somatic </a:t>
            </a:r>
            <a:r>
              <a:rPr lang="en-AU" sz="3600" b="1" dirty="0" smtClean="0">
                <a:latin typeface="+mn-lt"/>
              </a:rPr>
              <a:t>Division of Motor PNS</a:t>
            </a:r>
            <a:endParaRPr lang="en-AU" sz="3600" b="1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96389" y="1196753"/>
            <a:ext cx="9714411" cy="2922401"/>
          </a:xfrm>
        </p:spPr>
        <p:txBody>
          <a:bodyPr>
            <a:normAutofit/>
          </a:bodyPr>
          <a:lstStyle/>
          <a:p>
            <a:r>
              <a:rPr lang="en-AU" b="1" i="1" dirty="0"/>
              <a:t>CNS to skeletal muscles</a:t>
            </a:r>
          </a:p>
          <a:p>
            <a:pPr lvl="1"/>
            <a:r>
              <a:rPr lang="en-AU" dirty="0"/>
              <a:t>Acetylcholine (</a:t>
            </a:r>
            <a:r>
              <a:rPr lang="en-AU" dirty="0" err="1"/>
              <a:t>ACh</a:t>
            </a:r>
            <a:r>
              <a:rPr lang="en-AU" dirty="0"/>
              <a:t>) release stimulates muscle contraction</a:t>
            </a:r>
          </a:p>
          <a:p>
            <a:pPr lvl="1"/>
            <a:r>
              <a:rPr lang="en-AU" dirty="0"/>
              <a:t>Under mostly conscious control</a:t>
            </a:r>
          </a:p>
          <a:p>
            <a:r>
              <a:rPr lang="en-AU" dirty="0"/>
              <a:t>Cell </a:t>
            </a:r>
            <a:r>
              <a:rPr lang="en-AU" dirty="0" smtClean="0"/>
              <a:t>bodies are </a:t>
            </a:r>
            <a:r>
              <a:rPr lang="en-AU" dirty="0"/>
              <a:t>in </a:t>
            </a:r>
            <a:r>
              <a:rPr lang="en-AU" dirty="0" smtClean="0"/>
              <a:t>CNS (</a:t>
            </a:r>
            <a:r>
              <a:rPr lang="en-AU" dirty="0" err="1" smtClean="0"/>
              <a:t>eg</a:t>
            </a:r>
            <a:r>
              <a:rPr lang="en-AU" dirty="0" smtClean="0"/>
              <a:t> spinal cord)</a:t>
            </a:r>
            <a:endParaRPr lang="en-AU" dirty="0"/>
          </a:p>
          <a:p>
            <a:r>
              <a:rPr lang="en-AU" dirty="0"/>
              <a:t>Axons extend from CNS all the way to muscles</a:t>
            </a:r>
          </a:p>
          <a:p>
            <a:pPr lvl="1"/>
            <a:r>
              <a:rPr lang="en-AU" dirty="0"/>
              <a:t>No intermediate synapses or ganglia</a:t>
            </a:r>
          </a:p>
          <a:p>
            <a:pPr marL="457200" lvl="1" indent="0">
              <a:buNone/>
            </a:pPr>
            <a:endParaRPr lang="en-A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389" y="4208580"/>
            <a:ext cx="8946588" cy="2067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3682" y="114300"/>
            <a:ext cx="3424392" cy="20805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9520" y="2284304"/>
            <a:ext cx="2892390" cy="425789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571812" y="6365254"/>
            <a:ext cx="7319248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Describe the pathway, structure and function of somatic motor neurons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1527187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429" y="274638"/>
            <a:ext cx="9775371" cy="562074"/>
          </a:xfrm>
        </p:spPr>
        <p:txBody>
          <a:bodyPr>
            <a:noAutofit/>
          </a:bodyPr>
          <a:lstStyle/>
          <a:p>
            <a:r>
              <a:rPr lang="en-AU" sz="3600" b="1" dirty="0" smtClean="0">
                <a:latin typeface="+mn-lt"/>
              </a:rPr>
              <a:t>Autonomic Division of Motor PNS</a:t>
            </a:r>
            <a:endParaRPr lang="en-AU" sz="36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257" y="980729"/>
            <a:ext cx="9949543" cy="5145435"/>
          </a:xfrm>
        </p:spPr>
        <p:txBody>
          <a:bodyPr>
            <a:normAutofit/>
          </a:bodyPr>
          <a:lstStyle/>
          <a:p>
            <a:r>
              <a:rPr lang="en-AU" sz="2400" dirty="0"/>
              <a:t>Signals from CNS to smooth muscle inside body organs</a:t>
            </a:r>
          </a:p>
          <a:p>
            <a:r>
              <a:rPr lang="en-AU" sz="2400" dirty="0"/>
              <a:t>Mostly involuntary</a:t>
            </a:r>
          </a:p>
          <a:p>
            <a:r>
              <a:rPr lang="en-AU" sz="2400" dirty="0"/>
              <a:t>Two divisions:  Sympathetic and Parasympathetic</a:t>
            </a:r>
          </a:p>
          <a:p>
            <a:r>
              <a:rPr lang="en-AU" sz="2400" dirty="0"/>
              <a:t>Involved in adjustment of internal environment: homeostasis</a:t>
            </a:r>
          </a:p>
          <a:p>
            <a:r>
              <a:rPr lang="en-AU" sz="2400" dirty="0"/>
              <a:t>Motor neuron from CNS to autonomic ganglion, then another to effector tissue.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521" y="3789040"/>
            <a:ext cx="8583901" cy="2278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3682" y="114300"/>
            <a:ext cx="3424392" cy="208057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71812" y="6365254"/>
            <a:ext cx="7593361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Describe the pathway, structure and function of autonomic motor neurons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999815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70" y="1467644"/>
            <a:ext cx="8738623" cy="4248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7608" y="0"/>
            <a:ext cx="3424392" cy="208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066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025" y="404666"/>
            <a:ext cx="5438775" cy="62247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Autonomic Division of Motor PNS</a:t>
            </a:r>
          </a:p>
          <a:p>
            <a:r>
              <a:rPr lang="en-AU" dirty="0" smtClean="0"/>
              <a:t>Sympathetic:</a:t>
            </a:r>
          </a:p>
          <a:p>
            <a:pPr lvl="1"/>
            <a:r>
              <a:rPr lang="en-AU" dirty="0"/>
              <a:t>“fight or flight”</a:t>
            </a:r>
          </a:p>
          <a:p>
            <a:pPr lvl="1"/>
            <a:r>
              <a:rPr lang="en-AU" dirty="0"/>
              <a:t>Norepinephrine (noradrenaline) released at tissues</a:t>
            </a:r>
          </a:p>
          <a:p>
            <a:pPr lvl="1"/>
            <a:r>
              <a:rPr lang="en-AU" dirty="0"/>
              <a:t>Ganglia closer to CNS</a:t>
            </a:r>
          </a:p>
          <a:p>
            <a:endParaRPr lang="en-AU" dirty="0"/>
          </a:p>
          <a:p>
            <a:r>
              <a:rPr lang="en-AU" dirty="0" smtClean="0"/>
              <a:t>Parasympathetic</a:t>
            </a:r>
          </a:p>
          <a:p>
            <a:pPr lvl="1"/>
            <a:r>
              <a:rPr lang="en-AU" dirty="0"/>
              <a:t>“rest and digest”</a:t>
            </a:r>
          </a:p>
          <a:p>
            <a:pPr lvl="1"/>
            <a:r>
              <a:rPr lang="en-AU" dirty="0"/>
              <a:t>Acetylcholine (</a:t>
            </a:r>
            <a:r>
              <a:rPr lang="en-AU" dirty="0" err="1"/>
              <a:t>ACh</a:t>
            </a:r>
            <a:r>
              <a:rPr lang="en-AU" dirty="0"/>
              <a:t>) released at tissues</a:t>
            </a:r>
          </a:p>
          <a:p>
            <a:pPr lvl="1"/>
            <a:r>
              <a:rPr lang="en-AU" dirty="0"/>
              <a:t>Ganglia further from CNS</a:t>
            </a:r>
          </a:p>
          <a:p>
            <a:pPr lvl="1"/>
            <a:endParaRPr lang="en-AU" dirty="0"/>
          </a:p>
          <a:p>
            <a:pPr lvl="1"/>
            <a:endParaRPr lang="en-AU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5013" y="2080578"/>
            <a:ext cx="4189913" cy="40454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7608" y="0"/>
            <a:ext cx="3424392" cy="208057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00025" y="6290846"/>
            <a:ext cx="11511485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Compare and contrast the pathway, structure and function of sympathetic and parasympathetic autonomic motor neurons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348272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730" y="259528"/>
            <a:ext cx="7770050" cy="5824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7608" y="0"/>
            <a:ext cx="3424392" cy="208057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71812" y="6365254"/>
            <a:ext cx="7319248" cy="338554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AU" sz="1600" i="1" dirty="0" smtClean="0"/>
              <a:t>Learning Aim:  Describe the pathway, structure and function of somatic motor neurons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202299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6" ma:contentTypeDescription="Create a new document." ma:contentTypeScope="" ma:versionID="02697e3214b2f55142a2e7b89ba6de54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67be6965022b95aa9d7585358a9bb7fc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3704850-0952-4708-829F-958E05398CC7}"/>
</file>

<file path=customXml/itemProps2.xml><?xml version="1.0" encoding="utf-8"?>
<ds:datastoreItem xmlns:ds="http://schemas.openxmlformats.org/officeDocument/2006/customXml" ds:itemID="{1D2696BD-E991-43CB-82F6-C23BE2B53144}"/>
</file>

<file path=customXml/itemProps3.xml><?xml version="1.0" encoding="utf-8"?>
<ds:datastoreItem xmlns:ds="http://schemas.openxmlformats.org/officeDocument/2006/customXml" ds:itemID="{6D516B9F-C3ED-475C-BA99-42F490FB7F9E}"/>
</file>

<file path=docProps/app.xml><?xml version="1.0" encoding="utf-8"?>
<Properties xmlns="http://schemas.openxmlformats.org/officeDocument/2006/extended-properties" xmlns:vt="http://schemas.openxmlformats.org/officeDocument/2006/docPropsVTypes">
  <TotalTime>1858</TotalTime>
  <Words>1030</Words>
  <Application>Microsoft Office PowerPoint</Application>
  <PresentationFormat>Widescreen</PresentationFormat>
  <Paragraphs>170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Office Theme</vt:lpstr>
      <vt:lpstr>Divisions of the Nervous System: Peripheral Nervous System (PNS) – Motor Reflexes</vt:lpstr>
      <vt:lpstr>PowerPoint Presentation</vt:lpstr>
      <vt:lpstr>Efferent (motor) Division</vt:lpstr>
      <vt:lpstr>PowerPoint Presentation</vt:lpstr>
      <vt:lpstr>Somatic Division of Motor PNS</vt:lpstr>
      <vt:lpstr>Autonomic Division of Motor PNS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PNS Motor Neurons, synapses and neurotransmitters</vt:lpstr>
      <vt:lpstr>Reflexes</vt:lpstr>
      <vt:lpstr>Reflexes</vt:lpstr>
      <vt:lpstr>Components of a Reflex Arc</vt:lpstr>
      <vt:lpstr>Innate vs Acquired Reflexes</vt:lpstr>
      <vt:lpstr>Some common reflexes</vt:lpstr>
    </vt:vector>
  </TitlesOfParts>
  <Company>Department of Education Western Australia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BYRNE Robin [Belmont City College]</dc:creator>
  <cp:lastModifiedBy>BYRNE Robin [Belmont City College]</cp:lastModifiedBy>
  <cp:revision>42</cp:revision>
  <dcterms:created xsi:type="dcterms:W3CDTF">2021-03-05T02:44:39Z</dcterms:created>
  <dcterms:modified xsi:type="dcterms:W3CDTF">2021-04-26T03:00:26Z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</Properties>
</file>

<file path=docProps/thumbnail.jpeg>
</file>